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r:id="rId13" roundtripDataSignature="AMtx7mhYeMD4CJQBsLgpRJ8kVq/B8JoB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customschemas.google.com/relationships/presentationmetadata" Target="meta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2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2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2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1" lang="en-US" sz="12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1" sz="1200" u="none" cap="none" strike="noStrike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" name="Google Shape;3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" name="Google Shape;4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" name="Google Shape;55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4" name="Google Shape;64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2f9642d245e_0_301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9" name="Google Shape;19;g2f9642d245e_0_301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20" name="Google Shape;20;g2f9642d245e_0_301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7"/>
          <p:cNvSpPr txBox="1"/>
          <p:nvPr>
            <p:ph type="title"/>
          </p:nvPr>
        </p:nvSpPr>
        <p:spPr>
          <a:xfrm>
            <a:off x="599125" y="514350"/>
            <a:ext cx="109728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7"/>
          <p:cNvSpPr txBox="1"/>
          <p:nvPr>
            <p:ph idx="12" type="sldNum"/>
          </p:nvPr>
        </p:nvSpPr>
        <p:spPr>
          <a:xfrm>
            <a:off x="11201400" y="6511262"/>
            <a:ext cx="812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" name="Google Shape;24;p17"/>
          <p:cNvSpPr txBox="1"/>
          <p:nvPr>
            <p:ph idx="11" type="ftr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1"/>
          <p:cNvSpPr txBox="1"/>
          <p:nvPr>
            <p:ph type="title"/>
          </p:nvPr>
        </p:nvSpPr>
        <p:spPr>
          <a:xfrm>
            <a:off x="609600" y="762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1"/>
          <p:cNvSpPr txBox="1"/>
          <p:nvPr>
            <p:ph idx="1" type="body"/>
          </p:nvPr>
        </p:nvSpPr>
        <p:spPr>
          <a:xfrm>
            <a:off x="609600" y="1143000"/>
            <a:ext cx="109728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▪"/>
              <a:defRPr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2000"/>
              <a:buChar char="•"/>
              <a:defRPr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–"/>
              <a:defRPr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1"/>
          <p:cNvSpPr txBox="1"/>
          <p:nvPr>
            <p:ph idx="11" type="ftr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1"/>
          <p:cNvSpPr txBox="1"/>
          <p:nvPr>
            <p:ph idx="12" type="sldNum"/>
          </p:nvPr>
        </p:nvSpPr>
        <p:spPr>
          <a:xfrm>
            <a:off x="11165525" y="6478874"/>
            <a:ext cx="812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/>
          <p:nvPr>
            <p:ph type="title"/>
          </p:nvPr>
        </p:nvSpPr>
        <p:spPr>
          <a:xfrm>
            <a:off x="599125" y="514350"/>
            <a:ext cx="10972800" cy="47625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400" u="none" cap="none" strike="noStrike">
                <a:solidFill>
                  <a:schemeClr val="dk2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/>
        </p:txBody>
      </p:sp>
      <p:sp>
        <p:nvSpPr>
          <p:cNvPr id="11" name="Google Shape;11;p10"/>
          <p:cNvSpPr txBox="1"/>
          <p:nvPr>
            <p:ph idx="1" type="body"/>
          </p:nvPr>
        </p:nvSpPr>
        <p:spPr>
          <a:xfrm>
            <a:off x="599125" y="1143000"/>
            <a:ext cx="10983275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rmAutofit/>
          </a:bodyPr>
          <a:lstStyle>
            <a:lvl1pPr indent="-38100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  <a:defRPr b="0" i="0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55600" lvl="1" marL="91440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Calibri"/>
              <a:buChar char="–"/>
              <a:defRPr b="0" i="0" sz="18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12" name="Google Shape;12;p10"/>
          <p:cNvSpPr txBox="1"/>
          <p:nvPr>
            <p:ph idx="12" type="sldNum"/>
          </p:nvPr>
        </p:nvSpPr>
        <p:spPr>
          <a:xfrm>
            <a:off x="11165525" y="6478874"/>
            <a:ext cx="812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1" sz="14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0"/>
          <p:cNvSpPr/>
          <p:nvPr/>
        </p:nvSpPr>
        <p:spPr>
          <a:xfrm>
            <a:off x="1828800" y="6511262"/>
            <a:ext cx="2987792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©Caltech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0"/>
          <p:cNvSpPr/>
          <p:nvPr/>
        </p:nvSpPr>
        <p:spPr>
          <a:xfrm>
            <a:off x="7315200" y="6478252"/>
            <a:ext cx="3987800" cy="26161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https://ctme.caltech.edu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" name="Google Shape;16;p1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14366" y="6446487"/>
            <a:ext cx="1214434" cy="29337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9728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720">
          <p15:clr>
            <a:srgbClr val="F26B43"/>
          </p15:clr>
        </p15:guide>
        <p15:guide id="4" orient="horz" pos="624">
          <p15:clr>
            <a:srgbClr val="F26B43"/>
          </p15:clr>
        </p15:guide>
        <p15:guide id="5" pos="352">
          <p15:clr>
            <a:srgbClr val="F26B43"/>
          </p15:clr>
        </p15:guide>
        <p15:guide id="6" orient="horz" pos="3960">
          <p15:clr>
            <a:srgbClr val="F26B43"/>
          </p15:clr>
        </p15:guide>
        <p15:guide id="7" pos="3840">
          <p15:clr>
            <a:srgbClr val="F26B43"/>
          </p15:clr>
        </p15:guide>
        <p15:guide id="8" pos="729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harishkashyap" TargetMode="External"/><Relationship Id="rId4" Type="http://schemas.openxmlformats.org/officeDocument/2006/relationships/hyperlink" Target="https://www.linkedin.com/in/hkashyap/" TargetMode="External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/>
          <p:nvPr>
            <p:ph type="title"/>
          </p:nvPr>
        </p:nvSpPr>
        <p:spPr>
          <a:xfrm>
            <a:off x="2090304" y="2031973"/>
            <a:ext cx="8011500" cy="27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4200"/>
              <a:t>Introduction to Computer Vision</a:t>
            </a:r>
            <a:endParaRPr sz="42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t/>
            </a:r>
            <a:endParaRPr sz="36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br>
              <a:rPr lang="en-US" sz="3600"/>
            </a:br>
            <a:endParaRPr sz="3600"/>
          </a:p>
        </p:txBody>
      </p:sp>
      <p:sp>
        <p:nvSpPr>
          <p:cNvPr id="35" name="Google Shape;35;p18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18"/>
          <p:cNvSpPr txBox="1"/>
          <p:nvPr>
            <p:ph type="title"/>
          </p:nvPr>
        </p:nvSpPr>
        <p:spPr>
          <a:xfrm>
            <a:off x="3534275" y="3047242"/>
            <a:ext cx="8751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Harish Kashyap: harish@pandita.ai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14935200" y="8681683"/>
            <a:ext cx="10836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415600" y="593367"/>
            <a:ext cx="8751663" cy="7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Harish Kashyap</a:t>
            </a:r>
            <a:endParaRPr/>
          </a:p>
        </p:txBody>
      </p:sp>
      <p:sp>
        <p:nvSpPr>
          <p:cNvPr id="43" name="Google Shape;43;p9"/>
          <p:cNvSpPr txBox="1"/>
          <p:nvPr>
            <p:ph idx="4294967295" type="body"/>
          </p:nvPr>
        </p:nvSpPr>
        <p:spPr>
          <a:xfrm>
            <a:off x="415600" y="1536633"/>
            <a:ext cx="8751663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rmAutofit lnSpcReduction="20000"/>
          </a:bodyPr>
          <a:lstStyle/>
          <a:p>
            <a:pPr indent="0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  <a:p>
            <a:pPr indent="-234463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An Entrepreneur, AI SME at MIT Horizon. Machine Learning, robotics, big data, Gen AI and signal processing</a:t>
            </a:r>
            <a:endParaRPr/>
          </a:p>
          <a:p>
            <a:pPr indent="-234463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Over a decade of experience as a researcher across various industries, including Amazon Robotics, KLA Tencor and BBN Technologies</a:t>
            </a:r>
            <a:endParaRPr/>
          </a:p>
          <a:p>
            <a:pPr indent="-234463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Career highlights include leading the development of AI-driven algorithms that interact with robotic systems</a:t>
            </a:r>
            <a:endParaRPr/>
          </a:p>
          <a:p>
            <a:pPr indent="-234463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Founder of two companies: Mysuru Consulting Group(MCG) and Pandita AI</a:t>
            </a:r>
            <a:endParaRPr/>
          </a:p>
          <a:p>
            <a:pPr indent="-234463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GitHub: </a:t>
            </a:r>
            <a:r>
              <a:rPr lang="en-US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https://github.com/harishkashyap</a:t>
            </a:r>
            <a:endParaRPr/>
          </a:p>
          <a:p>
            <a:pPr indent="-234463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LinkedIn: </a:t>
            </a:r>
            <a:r>
              <a:rPr lang="en-US" u="sng">
                <a:solidFill>
                  <a:schemeClr val="hlink"/>
                </a:solidFill>
                <a:hlinkClick r:id="rId4"/>
              </a:rPr>
              <a:t>https://www.linkedin.com/in/hkashyap/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44" name="Google Shape;44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414164" y="185319"/>
            <a:ext cx="2362135" cy="2235763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9"/>
          <p:cNvSpPr txBox="1"/>
          <p:nvPr>
            <p:ph type="title"/>
          </p:nvPr>
        </p:nvSpPr>
        <p:spPr>
          <a:xfrm>
            <a:off x="446808" y="593367"/>
            <a:ext cx="11329491" cy="643151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Representation of an Image as a 2D Matrix</a:t>
            </a:r>
            <a:br>
              <a:rPr lang="en-US"/>
            </a:br>
            <a:endParaRPr/>
          </a:p>
        </p:txBody>
      </p:sp>
      <p:sp>
        <p:nvSpPr>
          <p:cNvPr id="50" name="Google Shape;50;p19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1" name="Google Shape;51;p19"/>
          <p:cNvSpPr txBox="1"/>
          <p:nvPr/>
        </p:nvSpPr>
        <p:spPr>
          <a:xfrm>
            <a:off x="558789" y="1833767"/>
            <a:ext cx="4572000" cy="39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Digital</a:t>
            </a: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images are represented as 2D matrices of pixel values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Each pixel holds intensity (grayscale) or color information (RGB values)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Matrices are processed for tasks like edge detection, object recognition, etc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_simple_and_clear_representation_of_an_image_as_a_converted.png" id="52" name="Google Shape;5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29758" y="1764044"/>
            <a:ext cx="4966853" cy="3926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0"/>
          <p:cNvSpPr txBox="1"/>
          <p:nvPr>
            <p:ph type="title"/>
          </p:nvPr>
        </p:nvSpPr>
        <p:spPr>
          <a:xfrm>
            <a:off x="609600" y="762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/>
              <a:t>Videos as a Set of Image Frames</a:t>
            </a:r>
            <a:endParaRPr/>
          </a:p>
        </p:txBody>
      </p:sp>
      <p:sp>
        <p:nvSpPr>
          <p:cNvPr id="58" name="Google Shape;58;p20"/>
          <p:cNvSpPr txBox="1"/>
          <p:nvPr>
            <p:ph idx="11" type="ftr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Title of the Module</a:t>
            </a:r>
            <a:endParaRPr/>
          </a:p>
        </p:txBody>
      </p:sp>
      <p:sp>
        <p:nvSpPr>
          <p:cNvPr id="59" name="Google Shape;59;p20"/>
          <p:cNvSpPr txBox="1"/>
          <p:nvPr>
            <p:ph idx="12" type="sldNum"/>
          </p:nvPr>
        </p:nvSpPr>
        <p:spPr>
          <a:xfrm>
            <a:off x="11165525" y="6478874"/>
            <a:ext cx="812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0" name="Google Shape;60;p20"/>
          <p:cNvSpPr txBox="1"/>
          <p:nvPr/>
        </p:nvSpPr>
        <p:spPr>
          <a:xfrm>
            <a:off x="691000" y="1732875"/>
            <a:ext cx="4982400" cy="41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Videos are sequences of images (frames) displayed in rapid succession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Frame rate (FPS) affects the smoothness of motion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Each frame is an individual image processed during computer vision tasks like action recognition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Short sequence showing frames of a moving object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_series_of_consecutive_image_frames_from_a_video,_converted.png" id="61" name="Google Shape;61;p20"/>
          <p:cNvPicPr preferRelativeResize="0"/>
          <p:nvPr/>
        </p:nvPicPr>
        <p:blipFill rotWithShape="1">
          <a:blip r:embed="rId3">
            <a:alphaModFix/>
          </a:blip>
          <a:srcRect b="0" l="8504" r="8681" t="0"/>
          <a:stretch/>
        </p:blipFill>
        <p:spPr>
          <a:xfrm>
            <a:off x="6400636" y="0"/>
            <a:ext cx="5679453" cy="62761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1"/>
          <p:cNvSpPr txBox="1"/>
          <p:nvPr>
            <p:ph type="title"/>
          </p:nvPr>
        </p:nvSpPr>
        <p:spPr>
          <a:xfrm>
            <a:off x="609600" y="762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/>
              <a:t>Introduction to Computer Vision and Its Applications</a:t>
            </a:r>
            <a:endParaRPr/>
          </a:p>
        </p:txBody>
      </p:sp>
      <p:sp>
        <p:nvSpPr>
          <p:cNvPr id="67" name="Google Shape;67;p21"/>
          <p:cNvSpPr txBox="1"/>
          <p:nvPr>
            <p:ph idx="11" type="ftr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Title of the Module</a:t>
            </a:r>
            <a:endParaRPr/>
          </a:p>
        </p:txBody>
      </p:sp>
      <p:sp>
        <p:nvSpPr>
          <p:cNvPr id="68" name="Google Shape;68;p21"/>
          <p:cNvSpPr txBox="1"/>
          <p:nvPr>
            <p:ph idx="12" type="sldNum"/>
          </p:nvPr>
        </p:nvSpPr>
        <p:spPr>
          <a:xfrm>
            <a:off x="11165525" y="6478874"/>
            <a:ext cx="812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9" name="Google Shape;69;p21"/>
          <p:cNvSpPr txBox="1"/>
          <p:nvPr/>
        </p:nvSpPr>
        <p:spPr>
          <a:xfrm>
            <a:off x="768928" y="1766454"/>
            <a:ext cx="7491846" cy="45629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A field of AI enabling machines to interpret and process visual data (images and videos)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Applications : Face recognition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Object detection and tracking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Medical imaging (X-rays, MRI)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Autonomous vehicles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Industrial automation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2"/>
          <p:cNvSpPr txBox="1"/>
          <p:nvPr>
            <p:ph type="title"/>
          </p:nvPr>
        </p:nvSpPr>
        <p:spPr>
          <a:xfrm>
            <a:off x="609600" y="76200"/>
            <a:ext cx="10972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/>
              <a:t>Overview of Python and Its Libraries for Computer Vision</a:t>
            </a:r>
            <a:endParaRPr/>
          </a:p>
        </p:txBody>
      </p:sp>
      <p:sp>
        <p:nvSpPr>
          <p:cNvPr id="75" name="Google Shape;75;p22"/>
          <p:cNvSpPr txBox="1"/>
          <p:nvPr>
            <p:ph idx="11" type="ftr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Title of the Module</a:t>
            </a:r>
            <a:endParaRPr/>
          </a:p>
        </p:txBody>
      </p:sp>
      <p:sp>
        <p:nvSpPr>
          <p:cNvPr id="76" name="Google Shape;76;p22"/>
          <p:cNvSpPr txBox="1"/>
          <p:nvPr>
            <p:ph idx="12" type="sldNum"/>
          </p:nvPr>
        </p:nvSpPr>
        <p:spPr>
          <a:xfrm>
            <a:off x="11165525" y="6478874"/>
            <a:ext cx="812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7" name="Google Shape;77;p22"/>
          <p:cNvSpPr txBox="1"/>
          <p:nvPr/>
        </p:nvSpPr>
        <p:spPr>
          <a:xfrm>
            <a:off x="609600" y="1535975"/>
            <a:ext cx="5598300" cy="3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Python for Computer Vision?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Easy to learn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Robust libraries, 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Active community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8890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Popular Libraries:</a:t>
            </a:r>
            <a:endParaRPr b="1" i="0" sz="2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OpenCV: Real-time computer vision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scikit-image: Image processing in Python</a:t>
            </a:r>
            <a:endParaRPr b="0" i="0" sz="24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5425" lvl="0" marL="225425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oto Sans Symbols"/>
              <a:buChar char="▪"/>
            </a:pPr>
            <a:r>
              <a:rPr b="0" i="0" lang="en-US" sz="2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TensorFlow and PyTorch (for deep learning applications)</a:t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_diagram_featuring_Python_and_its_key_computer_vi_converted.png" id="78" name="Google Shape;78;p22"/>
          <p:cNvPicPr preferRelativeResize="0"/>
          <p:nvPr/>
        </p:nvPicPr>
        <p:blipFill rotWithShape="1">
          <a:blip r:embed="rId3">
            <a:alphaModFix/>
          </a:blip>
          <a:srcRect b="0" l="8209" r="8976" t="0"/>
          <a:stretch/>
        </p:blipFill>
        <p:spPr>
          <a:xfrm>
            <a:off x="6298872" y="1358866"/>
            <a:ext cx="5679453" cy="47193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 txBox="1"/>
          <p:nvPr>
            <p:ph type="title"/>
          </p:nvPr>
        </p:nvSpPr>
        <p:spPr>
          <a:xfrm>
            <a:off x="0" y="0"/>
            <a:ext cx="10972800" cy="616527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Setting Up Python and Necessary Libraries</a:t>
            </a:r>
            <a:endParaRPr/>
          </a:p>
        </p:txBody>
      </p:sp>
      <p:sp>
        <p:nvSpPr>
          <p:cNvPr id="84" name="Google Shape;84;p23"/>
          <p:cNvSpPr txBox="1"/>
          <p:nvPr>
            <p:ph idx="11" type="ftr"/>
          </p:nvPr>
        </p:nvSpPr>
        <p:spPr>
          <a:xfrm>
            <a:off x="4816592" y="6511262"/>
            <a:ext cx="2498608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Title of the Module</a:t>
            </a:r>
            <a:endParaRPr/>
          </a:p>
        </p:txBody>
      </p:sp>
      <p:sp>
        <p:nvSpPr>
          <p:cNvPr id="85" name="Google Shape;85;p23"/>
          <p:cNvSpPr txBox="1"/>
          <p:nvPr>
            <p:ph idx="12" type="sldNum"/>
          </p:nvPr>
        </p:nvSpPr>
        <p:spPr>
          <a:xfrm>
            <a:off x="11165525" y="6478874"/>
            <a:ext cx="812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A_visual_guide_showing_the_process_of_setting_up_P_converted.png" id="86" name="Google Shape;8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745" y="904009"/>
            <a:ext cx="10536382" cy="54136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GC theme 2013-08-22">
  <a:themeElements>
    <a:clrScheme name="Custom 6">
      <a:dk1>
        <a:srgbClr val="000000"/>
      </a:dk1>
      <a:lt1>
        <a:srgbClr val="FFFFFF"/>
      </a:lt1>
      <a:dk2>
        <a:srgbClr val="000000"/>
      </a:dk2>
      <a:lt2>
        <a:srgbClr val="CAC8C8"/>
      </a:lt2>
      <a:accent1>
        <a:srgbClr val="F2D383"/>
      </a:accent1>
      <a:accent2>
        <a:srgbClr val="003B4C"/>
      </a:accent2>
      <a:accent3>
        <a:srgbClr val="003B4C"/>
      </a:accent3>
      <a:accent4>
        <a:srgbClr val="00A1DF"/>
      </a:accent4>
      <a:accent5>
        <a:srgbClr val="FF6C0C"/>
      </a:accent5>
      <a:accent6>
        <a:srgbClr val="F9BE00"/>
      </a:accent6>
      <a:hlink>
        <a:srgbClr val="64645D"/>
      </a:hlink>
      <a:folHlink>
        <a:srgbClr val="64645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2024-02-26T19:47:44Z</dcterms:created>
  <dc:creator>Hefner, Rick</dc:creator>
</cp:coreProperties>
</file>